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6" r:id="rId1"/>
  </p:sldMasterIdLst>
  <p:notesMasterIdLst>
    <p:notesMasterId r:id="rId10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49"/>
    <p:restoredTop sz="94641"/>
  </p:normalViewPr>
  <p:slideViewPr>
    <p:cSldViewPr snapToGrid="0">
      <p:cViewPr>
        <p:scale>
          <a:sx n="36" d="100"/>
          <a:sy n="36" d="100"/>
        </p:scale>
        <p:origin x="4816" y="2352"/>
      </p:cViewPr>
      <p:guideLst/>
    </p:cSldViewPr>
  </p:slideViewPr>
  <p:notesTextViewPr>
    <p:cViewPr>
      <p:scale>
        <a:sx n="70" d="100"/>
        <a:sy n="7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02B-E85D-1242-8AC7-84BA14BF1B8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445C7-1368-4B4B-B62D-08B78BE1A3F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83614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445C7-1368-4B4B-B62D-08B78BE1A3F3}" type="slidenum">
              <a:rPr lang="en-PK" smtClean="0"/>
              <a:t>1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361774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C4EA5-CE68-0A57-58E0-5EDD790BB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C667CF-65CB-C017-DB50-02B570C6FF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BF6961-F016-C9F8-D535-0844D309EB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A5289-F7C3-3989-CD39-C5197EFE74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445C7-1368-4B4B-B62D-08B78BE1A3F3}" type="slidenum">
              <a:rPr lang="en-PK" smtClean="0"/>
              <a:t>2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16705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859209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190715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9129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32998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429648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625805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91632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36106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8501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9201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74353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66649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303326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380721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367852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11971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448AB-AC63-AC46-8EDD-604DD23FC7D5}" type="datetimeFigureOut">
              <a:rPr lang="en-PK" smtClean="0"/>
              <a:t>11/11/2024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E7A20A6-B696-8740-934F-CAF3DAD8F42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37795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68" r:id="rId2"/>
    <p:sldLayoutId id="2147483869" r:id="rId3"/>
    <p:sldLayoutId id="2147483870" r:id="rId4"/>
    <p:sldLayoutId id="2147483871" r:id="rId5"/>
    <p:sldLayoutId id="2147483872" r:id="rId6"/>
    <p:sldLayoutId id="2147483873" r:id="rId7"/>
    <p:sldLayoutId id="2147483874" r:id="rId8"/>
    <p:sldLayoutId id="2147483875" r:id="rId9"/>
    <p:sldLayoutId id="2147483876" r:id="rId10"/>
    <p:sldLayoutId id="2147483877" r:id="rId11"/>
    <p:sldLayoutId id="2147483878" r:id="rId12"/>
    <p:sldLayoutId id="2147483879" r:id="rId13"/>
    <p:sldLayoutId id="2147483880" r:id="rId14"/>
    <p:sldLayoutId id="2147483881" r:id="rId15"/>
    <p:sldLayoutId id="214748388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F716F6D5-1A80-DAD5-FCA4-0D564E1FE38B}"/>
              </a:ext>
            </a:extLst>
          </p:cNvPr>
          <p:cNvGrpSpPr/>
          <p:nvPr/>
        </p:nvGrpSpPr>
        <p:grpSpPr>
          <a:xfrm rot="19950278">
            <a:off x="6566212" y="-76296"/>
            <a:ext cx="7390701" cy="7010593"/>
            <a:chOff x="612396" y="343949"/>
            <a:chExt cx="7390701" cy="7010593"/>
          </a:xfrm>
          <a:blipFill dpi="0" rotWithShape="0">
            <a:blip r:embed="rId3"/>
            <a:srcRect/>
            <a:stretch>
              <a:fillRect/>
            </a:stretch>
          </a:blipFill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CA0A9C3D-AFD4-EFFF-2D68-78C2D89733F9}"/>
                </a:ext>
              </a:extLst>
            </p:cNvPr>
            <p:cNvSpPr/>
            <p:nvPr/>
          </p:nvSpPr>
          <p:spPr>
            <a:xfrm>
              <a:off x="1426128" y="1241571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FBED6DB6-3857-11E6-66CE-8F784697BE84}"/>
                </a:ext>
              </a:extLst>
            </p:cNvPr>
            <p:cNvSpPr/>
            <p:nvPr/>
          </p:nvSpPr>
          <p:spPr>
            <a:xfrm>
              <a:off x="2223082" y="167779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743057A6-558E-1D63-93FD-3CE408BDD5A0}"/>
                </a:ext>
              </a:extLst>
            </p:cNvPr>
            <p:cNvSpPr/>
            <p:nvPr/>
          </p:nvSpPr>
          <p:spPr>
            <a:xfrm>
              <a:off x="1426128" y="213080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7A363D71-452C-75A7-8D28-18B92B7650BA}"/>
                </a:ext>
              </a:extLst>
            </p:cNvPr>
            <p:cNvSpPr/>
            <p:nvPr/>
          </p:nvSpPr>
          <p:spPr>
            <a:xfrm>
              <a:off x="2223082" y="2558643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DB76C33B-93F5-4F38-B8A9-0881445C6733}"/>
                </a:ext>
              </a:extLst>
            </p:cNvPr>
            <p:cNvSpPr/>
            <p:nvPr/>
          </p:nvSpPr>
          <p:spPr>
            <a:xfrm>
              <a:off x="3036814" y="213080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004B4A30-FAC4-ABFB-227F-6A1F70F1731E}"/>
                </a:ext>
              </a:extLst>
            </p:cNvPr>
            <p:cNvSpPr/>
            <p:nvPr/>
          </p:nvSpPr>
          <p:spPr>
            <a:xfrm>
              <a:off x="3833768" y="256703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2E8EE36A-418B-A641-2B5D-9E964A1487F0}"/>
                </a:ext>
              </a:extLst>
            </p:cNvPr>
            <p:cNvSpPr/>
            <p:nvPr/>
          </p:nvSpPr>
          <p:spPr>
            <a:xfrm>
              <a:off x="3036814" y="302003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31339A60-4691-965B-44B2-B3B91D406B0F}"/>
                </a:ext>
              </a:extLst>
            </p:cNvPr>
            <p:cNvSpPr/>
            <p:nvPr/>
          </p:nvSpPr>
          <p:spPr>
            <a:xfrm>
              <a:off x="3833768" y="3447876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E20F48F3-BBF9-648E-7935-4937C84C2730}"/>
                </a:ext>
              </a:extLst>
            </p:cNvPr>
            <p:cNvSpPr/>
            <p:nvPr/>
          </p:nvSpPr>
          <p:spPr>
            <a:xfrm>
              <a:off x="629174" y="255864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B69DA443-2E73-CE60-472D-D714222DD8CD}"/>
                </a:ext>
              </a:extLst>
            </p:cNvPr>
            <p:cNvSpPr/>
            <p:nvPr/>
          </p:nvSpPr>
          <p:spPr>
            <a:xfrm>
              <a:off x="1426128" y="299487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8984F60C-D59C-1426-9226-579D66FEF3F1}"/>
                </a:ext>
              </a:extLst>
            </p:cNvPr>
            <p:cNvSpPr/>
            <p:nvPr/>
          </p:nvSpPr>
          <p:spPr>
            <a:xfrm>
              <a:off x="629174" y="3447875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7" name="Hexagon 16">
              <a:extLst>
                <a:ext uri="{FF2B5EF4-FFF2-40B4-BE49-F238E27FC236}">
                  <a16:creationId xmlns:a16="http://schemas.microsoft.com/office/drawing/2014/main" id="{C958315F-4939-CCBA-8DDC-062AAB8B8C26}"/>
                </a:ext>
              </a:extLst>
            </p:cNvPr>
            <p:cNvSpPr/>
            <p:nvPr/>
          </p:nvSpPr>
          <p:spPr>
            <a:xfrm>
              <a:off x="1426128" y="387571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4FF677F1-DC25-CA69-33ED-E721FC97E9C9}"/>
                </a:ext>
              </a:extLst>
            </p:cNvPr>
            <p:cNvSpPr/>
            <p:nvPr/>
          </p:nvSpPr>
          <p:spPr>
            <a:xfrm>
              <a:off x="2239860" y="3447875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id="{4F097B98-6360-07E4-D587-6F79B12C3190}"/>
                </a:ext>
              </a:extLst>
            </p:cNvPr>
            <p:cNvSpPr/>
            <p:nvPr/>
          </p:nvSpPr>
          <p:spPr>
            <a:xfrm>
              <a:off x="3036814" y="3884103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0" name="Hexagon 19">
              <a:extLst>
                <a:ext uri="{FF2B5EF4-FFF2-40B4-BE49-F238E27FC236}">
                  <a16:creationId xmlns:a16="http://schemas.microsoft.com/office/drawing/2014/main" id="{A11DD6B6-34AB-CAF2-C92E-6249576F3E3C}"/>
                </a:ext>
              </a:extLst>
            </p:cNvPr>
            <p:cNvSpPr/>
            <p:nvPr/>
          </p:nvSpPr>
          <p:spPr>
            <a:xfrm>
              <a:off x="2239860" y="4337108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C24EE9E2-DCEF-BF56-5B3E-6B8957CE445D}"/>
                </a:ext>
              </a:extLst>
            </p:cNvPr>
            <p:cNvSpPr/>
            <p:nvPr/>
          </p:nvSpPr>
          <p:spPr>
            <a:xfrm>
              <a:off x="3036814" y="476494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42C53E14-CAB4-C966-C41E-60257E599200}"/>
                </a:ext>
              </a:extLst>
            </p:cNvPr>
            <p:cNvSpPr/>
            <p:nvPr/>
          </p:nvSpPr>
          <p:spPr>
            <a:xfrm>
              <a:off x="612396" y="79695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45CB5933-B193-C3CB-3275-8A0500D1891A}"/>
                </a:ext>
              </a:extLst>
            </p:cNvPr>
            <p:cNvSpPr/>
            <p:nvPr/>
          </p:nvSpPr>
          <p:spPr>
            <a:xfrm>
              <a:off x="612396" y="168618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81F081E3-8272-062F-F950-66C60900A632}"/>
                </a:ext>
              </a:extLst>
            </p:cNvPr>
            <p:cNvSpPr/>
            <p:nvPr/>
          </p:nvSpPr>
          <p:spPr>
            <a:xfrm>
              <a:off x="5461233" y="2575421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7" name="Hexagon 26">
              <a:extLst>
                <a:ext uri="{FF2B5EF4-FFF2-40B4-BE49-F238E27FC236}">
                  <a16:creationId xmlns:a16="http://schemas.microsoft.com/office/drawing/2014/main" id="{66F476A9-0F65-9600-0106-B45E876DEDF0}"/>
                </a:ext>
              </a:extLst>
            </p:cNvPr>
            <p:cNvSpPr/>
            <p:nvPr/>
          </p:nvSpPr>
          <p:spPr>
            <a:xfrm>
              <a:off x="6258187" y="300326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0" name="Hexagon 29">
              <a:extLst>
                <a:ext uri="{FF2B5EF4-FFF2-40B4-BE49-F238E27FC236}">
                  <a16:creationId xmlns:a16="http://schemas.microsoft.com/office/drawing/2014/main" id="{A02666ED-070E-DEC8-20B4-3298D4B8A230}"/>
                </a:ext>
              </a:extLst>
            </p:cNvPr>
            <p:cNvSpPr/>
            <p:nvPr/>
          </p:nvSpPr>
          <p:spPr>
            <a:xfrm>
              <a:off x="7071919" y="346465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2" name="Hexagon 31">
              <a:extLst>
                <a:ext uri="{FF2B5EF4-FFF2-40B4-BE49-F238E27FC236}">
                  <a16:creationId xmlns:a16="http://schemas.microsoft.com/office/drawing/2014/main" id="{E7CC708E-4F88-05A4-68AA-7614EB31B479}"/>
                </a:ext>
              </a:extLst>
            </p:cNvPr>
            <p:cNvSpPr/>
            <p:nvPr/>
          </p:nvSpPr>
          <p:spPr>
            <a:xfrm>
              <a:off x="4664279" y="300325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3" name="Hexagon 32">
              <a:extLst>
                <a:ext uri="{FF2B5EF4-FFF2-40B4-BE49-F238E27FC236}">
                  <a16:creationId xmlns:a16="http://schemas.microsoft.com/office/drawing/2014/main" id="{FE06CBDD-F23E-C36E-8B81-69FE113B6AA8}"/>
                </a:ext>
              </a:extLst>
            </p:cNvPr>
            <p:cNvSpPr/>
            <p:nvPr/>
          </p:nvSpPr>
          <p:spPr>
            <a:xfrm>
              <a:off x="5461233" y="343948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64961296-3342-6FF5-B1AF-4CA56E859706}"/>
                </a:ext>
              </a:extLst>
            </p:cNvPr>
            <p:cNvSpPr/>
            <p:nvPr/>
          </p:nvSpPr>
          <p:spPr>
            <a:xfrm>
              <a:off x="4664279" y="389249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6EA62136-B0A6-CA7C-1D7E-3923B0549724}"/>
                </a:ext>
              </a:extLst>
            </p:cNvPr>
            <p:cNvSpPr/>
            <p:nvPr/>
          </p:nvSpPr>
          <p:spPr>
            <a:xfrm>
              <a:off x="5461233" y="4320331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6" name="Hexagon 35">
              <a:extLst>
                <a:ext uri="{FF2B5EF4-FFF2-40B4-BE49-F238E27FC236}">
                  <a16:creationId xmlns:a16="http://schemas.microsoft.com/office/drawing/2014/main" id="{79458CCB-123C-FD62-CA78-10B977A74E00}"/>
                </a:ext>
              </a:extLst>
            </p:cNvPr>
            <p:cNvSpPr/>
            <p:nvPr/>
          </p:nvSpPr>
          <p:spPr>
            <a:xfrm>
              <a:off x="6274965" y="389249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7" name="Hexagon 36">
              <a:extLst>
                <a:ext uri="{FF2B5EF4-FFF2-40B4-BE49-F238E27FC236}">
                  <a16:creationId xmlns:a16="http://schemas.microsoft.com/office/drawing/2014/main" id="{20DCA536-D1E9-6033-CF9C-ED2379F4A22E}"/>
                </a:ext>
              </a:extLst>
            </p:cNvPr>
            <p:cNvSpPr/>
            <p:nvPr/>
          </p:nvSpPr>
          <p:spPr>
            <a:xfrm>
              <a:off x="7071919" y="432872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8" name="Hexagon 37">
              <a:extLst>
                <a:ext uri="{FF2B5EF4-FFF2-40B4-BE49-F238E27FC236}">
                  <a16:creationId xmlns:a16="http://schemas.microsoft.com/office/drawing/2014/main" id="{93D86986-C62E-B876-26F4-3CE769197698}"/>
                </a:ext>
              </a:extLst>
            </p:cNvPr>
            <p:cNvSpPr/>
            <p:nvPr/>
          </p:nvSpPr>
          <p:spPr>
            <a:xfrm>
              <a:off x="6274965" y="4781725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9" name="Hexagon 38">
              <a:extLst>
                <a:ext uri="{FF2B5EF4-FFF2-40B4-BE49-F238E27FC236}">
                  <a16:creationId xmlns:a16="http://schemas.microsoft.com/office/drawing/2014/main" id="{BEC8C7DD-D83B-4812-75D4-2AF8F300C18C}"/>
                </a:ext>
              </a:extLst>
            </p:cNvPr>
            <p:cNvSpPr/>
            <p:nvPr/>
          </p:nvSpPr>
          <p:spPr>
            <a:xfrm>
              <a:off x="7071919" y="520956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1" name="Hexagon 40">
              <a:extLst>
                <a:ext uri="{FF2B5EF4-FFF2-40B4-BE49-F238E27FC236}">
                  <a16:creationId xmlns:a16="http://schemas.microsoft.com/office/drawing/2014/main" id="{2917220B-191A-6F78-40B8-0CDADA32C124}"/>
                </a:ext>
              </a:extLst>
            </p:cNvPr>
            <p:cNvSpPr/>
            <p:nvPr/>
          </p:nvSpPr>
          <p:spPr>
            <a:xfrm>
              <a:off x="4647501" y="213080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D1976890-1389-668E-3E8B-933DF64F17CE}"/>
                </a:ext>
              </a:extLst>
            </p:cNvPr>
            <p:cNvSpPr/>
            <p:nvPr/>
          </p:nvSpPr>
          <p:spPr>
            <a:xfrm>
              <a:off x="1426128" y="34394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3" name="Hexagon 42">
              <a:extLst>
                <a:ext uri="{FF2B5EF4-FFF2-40B4-BE49-F238E27FC236}">
                  <a16:creationId xmlns:a16="http://schemas.microsoft.com/office/drawing/2014/main" id="{141F9D3F-53FD-E8C6-F11E-C141B87FAD34}"/>
                </a:ext>
              </a:extLst>
            </p:cNvPr>
            <p:cNvSpPr/>
            <p:nvPr/>
          </p:nvSpPr>
          <p:spPr>
            <a:xfrm>
              <a:off x="2223082" y="78017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4" name="Hexagon 43">
              <a:extLst>
                <a:ext uri="{FF2B5EF4-FFF2-40B4-BE49-F238E27FC236}">
                  <a16:creationId xmlns:a16="http://schemas.microsoft.com/office/drawing/2014/main" id="{8F462E69-56C7-1100-D246-BDAB8E996601}"/>
                </a:ext>
              </a:extLst>
            </p:cNvPr>
            <p:cNvSpPr/>
            <p:nvPr/>
          </p:nvSpPr>
          <p:spPr>
            <a:xfrm>
              <a:off x="3036814" y="1233181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5" name="Hexagon 44">
              <a:extLst>
                <a:ext uri="{FF2B5EF4-FFF2-40B4-BE49-F238E27FC236}">
                  <a16:creationId xmlns:a16="http://schemas.microsoft.com/office/drawing/2014/main" id="{E77D61E6-AD32-6143-3527-8F6F4DD7C8FE}"/>
                </a:ext>
              </a:extLst>
            </p:cNvPr>
            <p:cNvSpPr/>
            <p:nvPr/>
          </p:nvSpPr>
          <p:spPr>
            <a:xfrm>
              <a:off x="3833768" y="166941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7" name="Hexagon 46">
              <a:extLst>
                <a:ext uri="{FF2B5EF4-FFF2-40B4-BE49-F238E27FC236}">
                  <a16:creationId xmlns:a16="http://schemas.microsoft.com/office/drawing/2014/main" id="{390E933B-545C-C751-7D1D-B15EBD1D1D69}"/>
                </a:ext>
              </a:extLst>
            </p:cNvPr>
            <p:cNvSpPr/>
            <p:nvPr/>
          </p:nvSpPr>
          <p:spPr>
            <a:xfrm>
              <a:off x="4655889" y="4773336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8" name="Hexagon 47">
              <a:extLst>
                <a:ext uri="{FF2B5EF4-FFF2-40B4-BE49-F238E27FC236}">
                  <a16:creationId xmlns:a16="http://schemas.microsoft.com/office/drawing/2014/main" id="{3063F7CE-39A5-D5C6-853C-C6BE19E996AE}"/>
                </a:ext>
              </a:extLst>
            </p:cNvPr>
            <p:cNvSpPr/>
            <p:nvPr/>
          </p:nvSpPr>
          <p:spPr>
            <a:xfrm>
              <a:off x="5452843" y="520956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9" name="Hexagon 48">
              <a:extLst>
                <a:ext uri="{FF2B5EF4-FFF2-40B4-BE49-F238E27FC236}">
                  <a16:creationId xmlns:a16="http://schemas.microsoft.com/office/drawing/2014/main" id="{E5917F66-C1CD-4F73-F543-48612D1E9AC3}"/>
                </a:ext>
              </a:extLst>
            </p:cNvPr>
            <p:cNvSpPr/>
            <p:nvPr/>
          </p:nvSpPr>
          <p:spPr>
            <a:xfrm>
              <a:off x="6266575" y="566256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0" name="Hexagon 49">
              <a:extLst>
                <a:ext uri="{FF2B5EF4-FFF2-40B4-BE49-F238E27FC236}">
                  <a16:creationId xmlns:a16="http://schemas.microsoft.com/office/drawing/2014/main" id="{1D81CE21-9214-8861-2AB3-244261B51DB1}"/>
                </a:ext>
              </a:extLst>
            </p:cNvPr>
            <p:cNvSpPr/>
            <p:nvPr/>
          </p:nvSpPr>
          <p:spPr>
            <a:xfrm>
              <a:off x="7063529" y="609879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4B7C54AC-DC77-E155-315A-492B79FDD88E}"/>
                </a:ext>
              </a:extLst>
            </p:cNvPr>
            <p:cNvSpPr/>
            <p:nvPr/>
          </p:nvSpPr>
          <p:spPr>
            <a:xfrm>
              <a:off x="3842157" y="432871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2" name="Hexagon 51">
              <a:extLst>
                <a:ext uri="{FF2B5EF4-FFF2-40B4-BE49-F238E27FC236}">
                  <a16:creationId xmlns:a16="http://schemas.microsoft.com/office/drawing/2014/main" id="{52FBA50C-0709-CB73-6B74-60FDDB58798E}"/>
                </a:ext>
              </a:extLst>
            </p:cNvPr>
            <p:cNvSpPr/>
            <p:nvPr/>
          </p:nvSpPr>
          <p:spPr>
            <a:xfrm>
              <a:off x="3816990" y="523473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3" name="Hexagon 52">
              <a:extLst>
                <a:ext uri="{FF2B5EF4-FFF2-40B4-BE49-F238E27FC236}">
                  <a16:creationId xmlns:a16="http://schemas.microsoft.com/office/drawing/2014/main" id="{D75C526C-C77C-B0E1-E6F8-F0603D9A8537}"/>
                </a:ext>
              </a:extLst>
            </p:cNvPr>
            <p:cNvSpPr/>
            <p:nvPr/>
          </p:nvSpPr>
          <p:spPr>
            <a:xfrm>
              <a:off x="4613944" y="566256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4" name="Hexagon 53">
              <a:extLst>
                <a:ext uri="{FF2B5EF4-FFF2-40B4-BE49-F238E27FC236}">
                  <a16:creationId xmlns:a16="http://schemas.microsoft.com/office/drawing/2014/main" id="{E1ED6290-FCA5-7C3B-AEAF-034BFE4C5A51}"/>
                </a:ext>
              </a:extLst>
            </p:cNvPr>
            <p:cNvSpPr/>
            <p:nvPr/>
          </p:nvSpPr>
          <p:spPr>
            <a:xfrm>
              <a:off x="5427676" y="6123963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5" name="Hexagon 54">
              <a:extLst>
                <a:ext uri="{FF2B5EF4-FFF2-40B4-BE49-F238E27FC236}">
                  <a16:creationId xmlns:a16="http://schemas.microsoft.com/office/drawing/2014/main" id="{A1BE03F8-DDDC-6633-CCBE-A8F6DEE67E77}"/>
                </a:ext>
              </a:extLst>
            </p:cNvPr>
            <p:cNvSpPr/>
            <p:nvPr/>
          </p:nvSpPr>
          <p:spPr>
            <a:xfrm>
              <a:off x="6224630" y="655180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9FFA0D67-542C-411F-12D1-A942C9816A7F}"/>
              </a:ext>
            </a:extLst>
          </p:cNvPr>
          <p:cNvSpPr txBox="1"/>
          <p:nvPr/>
        </p:nvSpPr>
        <p:spPr>
          <a:xfrm>
            <a:off x="721536" y="2249767"/>
            <a:ext cx="42899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6000" b="1" dirty="0">
                <a:latin typeface=""/>
                <a:cs typeface="Farisi" pitchFamily="2" charset="-78"/>
              </a:rPr>
              <a:t>Every Drop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6DBA34A-C311-76A7-399E-5CCC6FF2861A}"/>
              </a:ext>
            </a:extLst>
          </p:cNvPr>
          <p:cNvSpPr txBox="1"/>
          <p:nvPr/>
        </p:nvSpPr>
        <p:spPr>
          <a:xfrm>
            <a:off x="681868" y="2650750"/>
            <a:ext cx="428995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13800" dirty="0">
                <a:solidFill>
                  <a:schemeClr val="accent1"/>
                </a:solidFill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Counts</a:t>
            </a:r>
            <a:endParaRPr lang="en-PK" sz="8800" dirty="0">
              <a:solidFill>
                <a:schemeClr val="accent1"/>
              </a:solidFill>
              <a:latin typeface="Brush Script MT" panose="03060802040406070304" pitchFamily="66" charset="-122"/>
              <a:ea typeface="Brush Script MT" panose="03060802040406070304" pitchFamily="66" charset="-122"/>
              <a:cs typeface="Brush Script MT" panose="030608020404060703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2355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C29C9-2483-C31A-5166-047C91820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03D9C8F5-36C9-0D3B-004C-70440BF7F452}"/>
              </a:ext>
            </a:extLst>
          </p:cNvPr>
          <p:cNvGrpSpPr/>
          <p:nvPr/>
        </p:nvGrpSpPr>
        <p:grpSpPr>
          <a:xfrm rot="19950278">
            <a:off x="6566212" y="-650763"/>
            <a:ext cx="7390701" cy="7010593"/>
            <a:chOff x="612396" y="343949"/>
            <a:chExt cx="7390701" cy="7010593"/>
          </a:xfrm>
          <a:blipFill dpi="0" rotWithShape="0">
            <a:blip r:embed="rId3"/>
            <a:srcRect/>
            <a:stretch>
              <a:fillRect/>
            </a:stretch>
          </a:blipFill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B7C6CFF9-57BF-EEEA-B717-227DD7CB3409}"/>
                </a:ext>
              </a:extLst>
            </p:cNvPr>
            <p:cNvSpPr/>
            <p:nvPr/>
          </p:nvSpPr>
          <p:spPr>
            <a:xfrm>
              <a:off x="1426128" y="1241571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03BC37B0-23BE-D691-C1D6-1315EB9437AA}"/>
                </a:ext>
              </a:extLst>
            </p:cNvPr>
            <p:cNvSpPr/>
            <p:nvPr/>
          </p:nvSpPr>
          <p:spPr>
            <a:xfrm>
              <a:off x="2223082" y="167779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5A1A6C67-1C2E-D884-E547-39F7BA34AD32}"/>
                </a:ext>
              </a:extLst>
            </p:cNvPr>
            <p:cNvSpPr/>
            <p:nvPr/>
          </p:nvSpPr>
          <p:spPr>
            <a:xfrm>
              <a:off x="1426128" y="213080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E8EC1C07-2387-BD4D-B85A-563D7C9ACAAB}"/>
                </a:ext>
              </a:extLst>
            </p:cNvPr>
            <p:cNvSpPr/>
            <p:nvPr/>
          </p:nvSpPr>
          <p:spPr>
            <a:xfrm>
              <a:off x="2223082" y="2558643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E51C20FA-2BA5-CC35-6CBC-A918CDBAE4CD}"/>
                </a:ext>
              </a:extLst>
            </p:cNvPr>
            <p:cNvSpPr/>
            <p:nvPr/>
          </p:nvSpPr>
          <p:spPr>
            <a:xfrm>
              <a:off x="3036814" y="213080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48C3C6CD-D832-4987-9748-EDCBC69F5716}"/>
                </a:ext>
              </a:extLst>
            </p:cNvPr>
            <p:cNvSpPr/>
            <p:nvPr/>
          </p:nvSpPr>
          <p:spPr>
            <a:xfrm>
              <a:off x="3833768" y="256703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5493491C-1A4D-DF7A-7247-75AEC7BB1A2A}"/>
                </a:ext>
              </a:extLst>
            </p:cNvPr>
            <p:cNvSpPr/>
            <p:nvPr/>
          </p:nvSpPr>
          <p:spPr>
            <a:xfrm>
              <a:off x="3036814" y="302003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1E5181CF-EF6A-C759-744F-9B20A75D2529}"/>
                </a:ext>
              </a:extLst>
            </p:cNvPr>
            <p:cNvSpPr/>
            <p:nvPr/>
          </p:nvSpPr>
          <p:spPr>
            <a:xfrm>
              <a:off x="3833768" y="3447876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2" name="Hexagon 11">
              <a:extLst>
                <a:ext uri="{FF2B5EF4-FFF2-40B4-BE49-F238E27FC236}">
                  <a16:creationId xmlns:a16="http://schemas.microsoft.com/office/drawing/2014/main" id="{7197E1AE-5F94-E426-0B5B-540146736547}"/>
                </a:ext>
              </a:extLst>
            </p:cNvPr>
            <p:cNvSpPr/>
            <p:nvPr/>
          </p:nvSpPr>
          <p:spPr>
            <a:xfrm>
              <a:off x="629174" y="255864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BC0C4597-7908-C0EF-596F-AE4297BCD6EC}"/>
                </a:ext>
              </a:extLst>
            </p:cNvPr>
            <p:cNvSpPr/>
            <p:nvPr/>
          </p:nvSpPr>
          <p:spPr>
            <a:xfrm>
              <a:off x="1426128" y="299487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42225EB4-DAA6-2CE0-553C-275E4E030E0D}"/>
                </a:ext>
              </a:extLst>
            </p:cNvPr>
            <p:cNvSpPr/>
            <p:nvPr/>
          </p:nvSpPr>
          <p:spPr>
            <a:xfrm>
              <a:off x="629174" y="3447875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7" name="Hexagon 16">
              <a:extLst>
                <a:ext uri="{FF2B5EF4-FFF2-40B4-BE49-F238E27FC236}">
                  <a16:creationId xmlns:a16="http://schemas.microsoft.com/office/drawing/2014/main" id="{088171BB-70C6-D63C-CCFB-095E5790418D}"/>
                </a:ext>
              </a:extLst>
            </p:cNvPr>
            <p:cNvSpPr/>
            <p:nvPr/>
          </p:nvSpPr>
          <p:spPr>
            <a:xfrm>
              <a:off x="1426128" y="387571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0144CE2B-1161-7CF0-2093-722E18FE6721}"/>
                </a:ext>
              </a:extLst>
            </p:cNvPr>
            <p:cNvSpPr/>
            <p:nvPr/>
          </p:nvSpPr>
          <p:spPr>
            <a:xfrm>
              <a:off x="2239860" y="3447875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id="{4B095442-BABA-4289-6C55-10B2754A523C}"/>
                </a:ext>
              </a:extLst>
            </p:cNvPr>
            <p:cNvSpPr/>
            <p:nvPr/>
          </p:nvSpPr>
          <p:spPr>
            <a:xfrm>
              <a:off x="3036814" y="3884103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0" name="Hexagon 19">
              <a:extLst>
                <a:ext uri="{FF2B5EF4-FFF2-40B4-BE49-F238E27FC236}">
                  <a16:creationId xmlns:a16="http://schemas.microsoft.com/office/drawing/2014/main" id="{2E2F76B3-542E-1908-4988-9C01038E477B}"/>
                </a:ext>
              </a:extLst>
            </p:cNvPr>
            <p:cNvSpPr/>
            <p:nvPr/>
          </p:nvSpPr>
          <p:spPr>
            <a:xfrm>
              <a:off x="2239860" y="4337108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572C06A1-52AC-4EB0-33F2-9FC0BB70630A}"/>
                </a:ext>
              </a:extLst>
            </p:cNvPr>
            <p:cNvSpPr/>
            <p:nvPr/>
          </p:nvSpPr>
          <p:spPr>
            <a:xfrm>
              <a:off x="3036814" y="476494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29A976A9-4D5D-2FE7-BE47-6D66F6BC6477}"/>
                </a:ext>
              </a:extLst>
            </p:cNvPr>
            <p:cNvSpPr/>
            <p:nvPr/>
          </p:nvSpPr>
          <p:spPr>
            <a:xfrm>
              <a:off x="612396" y="79695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1D1D9BF2-1CBD-4693-48F2-EE3713F8BE5E}"/>
                </a:ext>
              </a:extLst>
            </p:cNvPr>
            <p:cNvSpPr/>
            <p:nvPr/>
          </p:nvSpPr>
          <p:spPr>
            <a:xfrm>
              <a:off x="612396" y="168618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F1E8CFEA-ECC1-4549-1C10-1F76877DE82C}"/>
                </a:ext>
              </a:extLst>
            </p:cNvPr>
            <p:cNvSpPr/>
            <p:nvPr/>
          </p:nvSpPr>
          <p:spPr>
            <a:xfrm>
              <a:off x="5461233" y="2575421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7" name="Hexagon 26">
              <a:extLst>
                <a:ext uri="{FF2B5EF4-FFF2-40B4-BE49-F238E27FC236}">
                  <a16:creationId xmlns:a16="http://schemas.microsoft.com/office/drawing/2014/main" id="{E7D1A559-7F2A-BF56-0614-337EB9343075}"/>
                </a:ext>
              </a:extLst>
            </p:cNvPr>
            <p:cNvSpPr/>
            <p:nvPr/>
          </p:nvSpPr>
          <p:spPr>
            <a:xfrm>
              <a:off x="6258187" y="300326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0" name="Hexagon 29">
              <a:extLst>
                <a:ext uri="{FF2B5EF4-FFF2-40B4-BE49-F238E27FC236}">
                  <a16:creationId xmlns:a16="http://schemas.microsoft.com/office/drawing/2014/main" id="{10F5811D-17E4-AD9C-6DD5-3B7A06C1FADA}"/>
                </a:ext>
              </a:extLst>
            </p:cNvPr>
            <p:cNvSpPr/>
            <p:nvPr/>
          </p:nvSpPr>
          <p:spPr>
            <a:xfrm>
              <a:off x="7071919" y="346465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2" name="Hexagon 31">
              <a:extLst>
                <a:ext uri="{FF2B5EF4-FFF2-40B4-BE49-F238E27FC236}">
                  <a16:creationId xmlns:a16="http://schemas.microsoft.com/office/drawing/2014/main" id="{C48777AB-B3E0-E134-673A-0DABC38625C7}"/>
                </a:ext>
              </a:extLst>
            </p:cNvPr>
            <p:cNvSpPr/>
            <p:nvPr/>
          </p:nvSpPr>
          <p:spPr>
            <a:xfrm>
              <a:off x="4664279" y="300325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3" name="Hexagon 32">
              <a:extLst>
                <a:ext uri="{FF2B5EF4-FFF2-40B4-BE49-F238E27FC236}">
                  <a16:creationId xmlns:a16="http://schemas.microsoft.com/office/drawing/2014/main" id="{6884AE89-1F2F-3A57-968F-75E7779932AE}"/>
                </a:ext>
              </a:extLst>
            </p:cNvPr>
            <p:cNvSpPr/>
            <p:nvPr/>
          </p:nvSpPr>
          <p:spPr>
            <a:xfrm>
              <a:off x="5461233" y="343948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53B82560-283A-9EC9-34BA-5DF9215B0228}"/>
                </a:ext>
              </a:extLst>
            </p:cNvPr>
            <p:cNvSpPr/>
            <p:nvPr/>
          </p:nvSpPr>
          <p:spPr>
            <a:xfrm>
              <a:off x="4664279" y="389249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B6F3539D-1C8B-5734-5CA4-E27237E60282}"/>
                </a:ext>
              </a:extLst>
            </p:cNvPr>
            <p:cNvSpPr/>
            <p:nvPr/>
          </p:nvSpPr>
          <p:spPr>
            <a:xfrm>
              <a:off x="5461233" y="4320331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6" name="Hexagon 35">
              <a:extLst>
                <a:ext uri="{FF2B5EF4-FFF2-40B4-BE49-F238E27FC236}">
                  <a16:creationId xmlns:a16="http://schemas.microsoft.com/office/drawing/2014/main" id="{841DCC7A-3D64-3767-1C1A-88F10F1EC737}"/>
                </a:ext>
              </a:extLst>
            </p:cNvPr>
            <p:cNvSpPr/>
            <p:nvPr/>
          </p:nvSpPr>
          <p:spPr>
            <a:xfrm>
              <a:off x="6274965" y="389249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7" name="Hexagon 36">
              <a:extLst>
                <a:ext uri="{FF2B5EF4-FFF2-40B4-BE49-F238E27FC236}">
                  <a16:creationId xmlns:a16="http://schemas.microsoft.com/office/drawing/2014/main" id="{E47F891A-732D-0EAE-EDFF-37F3468ED20C}"/>
                </a:ext>
              </a:extLst>
            </p:cNvPr>
            <p:cNvSpPr/>
            <p:nvPr/>
          </p:nvSpPr>
          <p:spPr>
            <a:xfrm>
              <a:off x="7071919" y="432872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8" name="Hexagon 37">
              <a:extLst>
                <a:ext uri="{FF2B5EF4-FFF2-40B4-BE49-F238E27FC236}">
                  <a16:creationId xmlns:a16="http://schemas.microsoft.com/office/drawing/2014/main" id="{32C66DAE-27C0-6AFF-854D-89FBB1CA156E}"/>
                </a:ext>
              </a:extLst>
            </p:cNvPr>
            <p:cNvSpPr/>
            <p:nvPr/>
          </p:nvSpPr>
          <p:spPr>
            <a:xfrm>
              <a:off x="6274965" y="4781725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39" name="Hexagon 38">
              <a:extLst>
                <a:ext uri="{FF2B5EF4-FFF2-40B4-BE49-F238E27FC236}">
                  <a16:creationId xmlns:a16="http://schemas.microsoft.com/office/drawing/2014/main" id="{6505C163-88AD-0226-DDB5-9FC32B061238}"/>
                </a:ext>
              </a:extLst>
            </p:cNvPr>
            <p:cNvSpPr/>
            <p:nvPr/>
          </p:nvSpPr>
          <p:spPr>
            <a:xfrm>
              <a:off x="7071919" y="520956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1" name="Hexagon 40">
              <a:extLst>
                <a:ext uri="{FF2B5EF4-FFF2-40B4-BE49-F238E27FC236}">
                  <a16:creationId xmlns:a16="http://schemas.microsoft.com/office/drawing/2014/main" id="{88C53DE3-994F-4E2F-1484-C6D7E2D249E6}"/>
                </a:ext>
              </a:extLst>
            </p:cNvPr>
            <p:cNvSpPr/>
            <p:nvPr/>
          </p:nvSpPr>
          <p:spPr>
            <a:xfrm>
              <a:off x="4647501" y="213080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1A512BD7-034E-8D2A-1808-6A7DC91958DD}"/>
                </a:ext>
              </a:extLst>
            </p:cNvPr>
            <p:cNvSpPr/>
            <p:nvPr/>
          </p:nvSpPr>
          <p:spPr>
            <a:xfrm>
              <a:off x="1426128" y="34394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3" name="Hexagon 42">
              <a:extLst>
                <a:ext uri="{FF2B5EF4-FFF2-40B4-BE49-F238E27FC236}">
                  <a16:creationId xmlns:a16="http://schemas.microsoft.com/office/drawing/2014/main" id="{91B0A854-AC83-E3AC-A538-52617DDCF622}"/>
                </a:ext>
              </a:extLst>
            </p:cNvPr>
            <p:cNvSpPr/>
            <p:nvPr/>
          </p:nvSpPr>
          <p:spPr>
            <a:xfrm>
              <a:off x="2223082" y="78017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4" name="Hexagon 43">
              <a:extLst>
                <a:ext uri="{FF2B5EF4-FFF2-40B4-BE49-F238E27FC236}">
                  <a16:creationId xmlns:a16="http://schemas.microsoft.com/office/drawing/2014/main" id="{06438A3E-2D86-F55E-0105-DD77CDC0A73A}"/>
                </a:ext>
              </a:extLst>
            </p:cNvPr>
            <p:cNvSpPr/>
            <p:nvPr/>
          </p:nvSpPr>
          <p:spPr>
            <a:xfrm>
              <a:off x="3036814" y="1233181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5" name="Hexagon 44">
              <a:extLst>
                <a:ext uri="{FF2B5EF4-FFF2-40B4-BE49-F238E27FC236}">
                  <a16:creationId xmlns:a16="http://schemas.microsoft.com/office/drawing/2014/main" id="{4C8D8B6D-BC48-D6B3-46DD-7539185E882E}"/>
                </a:ext>
              </a:extLst>
            </p:cNvPr>
            <p:cNvSpPr/>
            <p:nvPr/>
          </p:nvSpPr>
          <p:spPr>
            <a:xfrm>
              <a:off x="3833768" y="166941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7" name="Hexagon 46">
              <a:extLst>
                <a:ext uri="{FF2B5EF4-FFF2-40B4-BE49-F238E27FC236}">
                  <a16:creationId xmlns:a16="http://schemas.microsoft.com/office/drawing/2014/main" id="{36208817-6D17-136E-CE05-003F151CE42E}"/>
                </a:ext>
              </a:extLst>
            </p:cNvPr>
            <p:cNvSpPr/>
            <p:nvPr/>
          </p:nvSpPr>
          <p:spPr>
            <a:xfrm>
              <a:off x="4655889" y="4773336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8" name="Hexagon 47">
              <a:extLst>
                <a:ext uri="{FF2B5EF4-FFF2-40B4-BE49-F238E27FC236}">
                  <a16:creationId xmlns:a16="http://schemas.microsoft.com/office/drawing/2014/main" id="{6411A7B5-3B86-030A-B4DC-E5AD9034F2FB}"/>
                </a:ext>
              </a:extLst>
            </p:cNvPr>
            <p:cNvSpPr/>
            <p:nvPr/>
          </p:nvSpPr>
          <p:spPr>
            <a:xfrm>
              <a:off x="5452843" y="5209564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49" name="Hexagon 48">
              <a:extLst>
                <a:ext uri="{FF2B5EF4-FFF2-40B4-BE49-F238E27FC236}">
                  <a16:creationId xmlns:a16="http://schemas.microsoft.com/office/drawing/2014/main" id="{6C95F76C-AB51-3A2D-8586-D66CA0E0679D}"/>
                </a:ext>
              </a:extLst>
            </p:cNvPr>
            <p:cNvSpPr/>
            <p:nvPr/>
          </p:nvSpPr>
          <p:spPr>
            <a:xfrm>
              <a:off x="6266575" y="566256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0" name="Hexagon 49">
              <a:extLst>
                <a:ext uri="{FF2B5EF4-FFF2-40B4-BE49-F238E27FC236}">
                  <a16:creationId xmlns:a16="http://schemas.microsoft.com/office/drawing/2014/main" id="{D15E9501-78E8-1EBB-BBD2-B0A4316F494E}"/>
                </a:ext>
              </a:extLst>
            </p:cNvPr>
            <p:cNvSpPr/>
            <p:nvPr/>
          </p:nvSpPr>
          <p:spPr>
            <a:xfrm>
              <a:off x="7063529" y="6098797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7A3AE16F-748B-0282-30C6-96B75ADE385D}"/>
                </a:ext>
              </a:extLst>
            </p:cNvPr>
            <p:cNvSpPr/>
            <p:nvPr/>
          </p:nvSpPr>
          <p:spPr>
            <a:xfrm>
              <a:off x="3842157" y="432871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2" name="Hexagon 51">
              <a:extLst>
                <a:ext uri="{FF2B5EF4-FFF2-40B4-BE49-F238E27FC236}">
                  <a16:creationId xmlns:a16="http://schemas.microsoft.com/office/drawing/2014/main" id="{33438D83-734F-5705-E326-F6062CA5AF0C}"/>
                </a:ext>
              </a:extLst>
            </p:cNvPr>
            <p:cNvSpPr/>
            <p:nvPr/>
          </p:nvSpPr>
          <p:spPr>
            <a:xfrm>
              <a:off x="3816990" y="5234730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3" name="Hexagon 52">
              <a:extLst>
                <a:ext uri="{FF2B5EF4-FFF2-40B4-BE49-F238E27FC236}">
                  <a16:creationId xmlns:a16="http://schemas.microsoft.com/office/drawing/2014/main" id="{282B15F4-0BC5-D44C-3E0B-0F8E9FE5B8A8}"/>
                </a:ext>
              </a:extLst>
            </p:cNvPr>
            <p:cNvSpPr/>
            <p:nvPr/>
          </p:nvSpPr>
          <p:spPr>
            <a:xfrm>
              <a:off x="4613944" y="5662569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4" name="Hexagon 53">
              <a:extLst>
                <a:ext uri="{FF2B5EF4-FFF2-40B4-BE49-F238E27FC236}">
                  <a16:creationId xmlns:a16="http://schemas.microsoft.com/office/drawing/2014/main" id="{2BE49B34-2A11-696D-323E-BF63608608F3}"/>
                </a:ext>
              </a:extLst>
            </p:cNvPr>
            <p:cNvSpPr/>
            <p:nvPr/>
          </p:nvSpPr>
          <p:spPr>
            <a:xfrm>
              <a:off x="5427676" y="6123963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55" name="Hexagon 54">
              <a:extLst>
                <a:ext uri="{FF2B5EF4-FFF2-40B4-BE49-F238E27FC236}">
                  <a16:creationId xmlns:a16="http://schemas.microsoft.com/office/drawing/2014/main" id="{1EAA2B82-1F42-FD58-3875-22BFB4FECBD3}"/>
                </a:ext>
              </a:extLst>
            </p:cNvPr>
            <p:cNvSpPr/>
            <p:nvPr/>
          </p:nvSpPr>
          <p:spPr>
            <a:xfrm>
              <a:off x="6224630" y="6551802"/>
              <a:ext cx="931178" cy="80274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03A53E2A-05F2-C5FF-FE83-A249E8FA315F}"/>
              </a:ext>
            </a:extLst>
          </p:cNvPr>
          <p:cNvSpPr txBox="1"/>
          <p:nvPr/>
        </p:nvSpPr>
        <p:spPr>
          <a:xfrm>
            <a:off x="721536" y="1668721"/>
            <a:ext cx="34708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4800" b="1" dirty="0">
                <a:latin typeface=""/>
                <a:cs typeface="Farisi" pitchFamily="2" charset="-78"/>
              </a:rPr>
              <a:t>Every Drop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5721EEA-A951-CF87-3F35-D4A5238E4C50}"/>
              </a:ext>
            </a:extLst>
          </p:cNvPr>
          <p:cNvSpPr txBox="1"/>
          <p:nvPr/>
        </p:nvSpPr>
        <p:spPr>
          <a:xfrm>
            <a:off x="681868" y="2069704"/>
            <a:ext cx="42899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9600" dirty="0">
                <a:solidFill>
                  <a:schemeClr val="accent1"/>
                </a:solidFill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Counts</a:t>
            </a:r>
            <a:endParaRPr lang="en-PK" sz="7200" dirty="0">
              <a:solidFill>
                <a:schemeClr val="accent1"/>
              </a:solidFill>
              <a:latin typeface="Brush Script MT" panose="03060802040406070304" pitchFamily="66" charset="-122"/>
              <a:ea typeface="Brush Script MT" panose="03060802040406070304" pitchFamily="66" charset="-122"/>
              <a:cs typeface="Brush Script MT" panose="03060802040406070304" pitchFamily="66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01AB74-65D4-B1BE-3294-25EB1EEC958C}"/>
              </a:ext>
            </a:extLst>
          </p:cNvPr>
          <p:cNvSpPr txBox="1"/>
          <p:nvPr/>
        </p:nvSpPr>
        <p:spPr>
          <a:xfrm>
            <a:off x="799816" y="3559889"/>
            <a:ext cx="28408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tx2"/>
                </a:solidFill>
                <a:effectLst/>
                <a:latin typeface=""/>
              </a:rPr>
              <a:t>Water Solutions for a </a:t>
            </a:r>
          </a:p>
          <a:p>
            <a:r>
              <a:rPr lang="en-GB" sz="2400" dirty="0">
                <a:solidFill>
                  <a:schemeClr val="tx2"/>
                </a:solidFill>
                <a:effectLst/>
                <a:latin typeface=""/>
              </a:rPr>
              <a:t>Sustainable Future</a:t>
            </a:r>
            <a:r>
              <a:rPr lang="en-GB" dirty="0">
                <a:solidFill>
                  <a:schemeClr val="tx2"/>
                </a:solidFill>
                <a:effectLst/>
                <a:latin typeface="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610415-550E-CF20-DDC5-2C673E931B5D}"/>
              </a:ext>
            </a:extLst>
          </p:cNvPr>
          <p:cNvSpPr txBox="1"/>
          <p:nvPr/>
        </p:nvSpPr>
        <p:spPr>
          <a:xfrm>
            <a:off x="721536" y="5323669"/>
            <a:ext cx="260494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1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By</a:t>
            </a:r>
          </a:p>
          <a:p>
            <a:r>
              <a:rPr lang="en-PK" sz="1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Muhammad Abdullah Elahi, XII</a:t>
            </a:r>
          </a:p>
          <a:p>
            <a:r>
              <a:rPr lang="en-PK" sz="1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Mehnaz Khadim Hussain, XII</a:t>
            </a:r>
          </a:p>
          <a:p>
            <a:r>
              <a:rPr lang="en-PK" sz="1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Aarij Ahmed Khan, XII</a:t>
            </a:r>
          </a:p>
          <a:p>
            <a:r>
              <a:rPr lang="en-PK" sz="1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Khadija Batool, XI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EBE606EB-898F-416D-28CF-FD09E6AAE18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61950138"/>
                  </p:ext>
                </p:extLst>
              </p:nvPr>
            </p:nvGraphicFramePr>
            <p:xfrm>
              <a:off x="13939847" y="4702806"/>
              <a:ext cx="3058311" cy="308369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058311" cy="3083692"/>
                    </a:xfrm>
                    <a:prstGeom prst="rect">
                      <a:avLst/>
                    </a:prstGeom>
                  </am3d:spPr>
                  <am3d:camera>
                    <am3d:pos x="0" y="0" z="8146914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" d="1000000"/>
                    <am3d:preTrans dx="-7" dy="0" dz="-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EBE606EB-898F-416D-28CF-FD09E6AAE1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39847" y="4702806"/>
                <a:ext cx="3058311" cy="308369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7411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9EB84-C7D9-BE73-3FEA-3FB6779BD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6098582" cy="904658"/>
          </a:xfrm>
        </p:spPr>
        <p:txBody>
          <a:bodyPr>
            <a:normAutofit/>
          </a:bodyPr>
          <a:lstStyle/>
          <a:p>
            <a:r>
              <a:rPr lang="en-GB" sz="4800" b="1" i="1" dirty="0">
                <a:latin typeface=""/>
              </a:rPr>
              <a:t>Climate change</a:t>
            </a:r>
            <a:endParaRPr lang="en-PK" sz="4800" b="1" i="1" dirty="0">
              <a:latin typeface="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9BB6C8-BAE4-1381-671E-3811202DC859}"/>
              </a:ext>
            </a:extLst>
          </p:cNvPr>
          <p:cNvSpPr txBox="1"/>
          <p:nvPr/>
        </p:nvSpPr>
        <p:spPr>
          <a:xfrm>
            <a:off x="677334" y="1514258"/>
            <a:ext cx="60985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K" dirty="0">
                <a:latin typeface=""/>
              </a:rPr>
              <a:t>Water pollution plays a significant but often under-</a:t>
            </a:r>
          </a:p>
          <a:p>
            <a:r>
              <a:rPr lang="en-PK" dirty="0">
                <a:latin typeface=""/>
              </a:rPr>
              <a:t>discussed role in climate change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37B7B-CF99-D1F4-00D0-A8014FCFEF14}"/>
              </a:ext>
            </a:extLst>
          </p:cNvPr>
          <p:cNvSpPr txBox="1"/>
          <p:nvPr/>
        </p:nvSpPr>
        <p:spPr>
          <a:xfrm>
            <a:off x="677334" y="2281602"/>
            <a:ext cx="609858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PK" dirty="0">
                <a:latin typeface=""/>
              </a:rPr>
              <a:t>Reduced CO2 Absorption: Warmer, polluted water</a:t>
            </a:r>
          </a:p>
          <a:p>
            <a:r>
              <a:rPr lang="en-PK" dirty="0">
                <a:latin typeface=""/>
              </a:rPr>
              <a:t>bodies and degraded ecosystems, like dead zones,</a:t>
            </a:r>
          </a:p>
          <a:p>
            <a:r>
              <a:rPr lang="en-PK" dirty="0">
                <a:latin typeface=""/>
              </a:rPr>
              <a:t>decrease the ocean's ability to absorb CO2,</a:t>
            </a:r>
          </a:p>
          <a:p>
            <a:r>
              <a:rPr lang="en-PK" dirty="0">
                <a:latin typeface=""/>
              </a:rPr>
              <a:t>intensifying global warming.</a:t>
            </a:r>
          </a:p>
          <a:p>
            <a:endParaRPr lang="en-PK" dirty="0">
              <a:latin typeface="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K" dirty="0">
                <a:latin typeface=""/>
              </a:rPr>
              <a:t>Thermal Pollution and Water Temperature Increase:</a:t>
            </a:r>
          </a:p>
          <a:p>
            <a:r>
              <a:rPr lang="en-PK" dirty="0">
                <a:latin typeface=""/>
              </a:rPr>
              <a:t>Industrial activities that use water as a coolant</a:t>
            </a:r>
          </a:p>
          <a:p>
            <a:r>
              <a:rPr lang="en-PK" dirty="0">
                <a:latin typeface=""/>
              </a:rPr>
              <a:t>discharge heated water back into rivers and oceans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5B3E40BF-A84D-3A3D-D0B4-5F688488FDA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42192086"/>
                  </p:ext>
                </p:extLst>
              </p:nvPr>
            </p:nvGraphicFramePr>
            <p:xfrm>
              <a:off x="8190689" y="-1897284"/>
              <a:ext cx="5869713" cy="591842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869713" cy="5918426"/>
                    </a:xfrm>
                    <a:prstGeom prst="rect">
                      <a:avLst/>
                    </a:prstGeom>
                  </am3d:spPr>
                  <am3d:camera>
                    <am3d:pos x="0" y="0" z="8146914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" d="1000000"/>
                    <am3d:preTrans dx="-7" dy="0" dz="-6"/>
                    <am3d:scale>
                      <am3d:sx n="1000000" d="1000000"/>
                      <am3d:sy n="1000000" d="1000000"/>
                      <am3d:sz n="1000000" d="1000000"/>
                    </am3d:scale>
                    <am3d:rot ax="9582971" ay="-1004721" az="-1043530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3998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5B3E40BF-A84D-3A3D-D0B4-5F688488FDA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90689" y="-1897284"/>
                <a:ext cx="5869713" cy="5918426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1BCF1EB-2381-27DC-F668-2B78A308B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869622" y="2160589"/>
            <a:ext cx="8596668" cy="3880773"/>
          </a:xfrm>
        </p:spPr>
        <p:txBody>
          <a:bodyPr/>
          <a:lstStyle/>
          <a:p>
            <a:r>
              <a:rPr lang="en-GB" dirty="0"/>
              <a:t>50-70% of the annual rainfall in Pakistan is either lost or goes unused.</a:t>
            </a:r>
          </a:p>
          <a:p>
            <a:r>
              <a:rPr lang="en-GB" dirty="0"/>
              <a:t>Severe flooding, often referred to as “exceptional floods”, typically occurs once every 5-10 years.</a:t>
            </a:r>
          </a:p>
          <a:p>
            <a:r>
              <a:rPr lang="en-GB" dirty="0"/>
              <a:t>Flooding, Soil Erosion &amp; landslides, Drought Risk</a:t>
            </a:r>
            <a:endParaRPr lang="en-PK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BA4C2EB-3CA9-38DC-0C61-9CB12E3BD203}"/>
              </a:ext>
            </a:extLst>
          </p:cNvPr>
          <p:cNvSpPr txBox="1">
            <a:spLocks/>
          </p:cNvSpPr>
          <p:nvPr/>
        </p:nvSpPr>
        <p:spPr>
          <a:xfrm>
            <a:off x="677334" y="-1432106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PK" sz="4800" b="1" i="1">
                <a:latin typeface="Open Sans ExtraBold" pitchFamily="2" charset="0"/>
                <a:ea typeface="Open Sans ExtraBold" pitchFamily="2" charset="0"/>
                <a:cs typeface="Open Sans ExtraBold" pitchFamily="2" charset="0"/>
              </a:rPr>
              <a:t>Rainfall &amp; its Wasteage </a:t>
            </a:r>
            <a:endParaRPr lang="en-PK" sz="4800" b="1" i="1" dirty="0">
              <a:latin typeface="Open Sans ExtraBold" pitchFamily="2" charset="0"/>
              <a:ea typeface="Open Sans ExtraBold" pitchFamily="2" charset="0"/>
              <a:cs typeface="Open Sans ExtraBold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C94E10-F46C-71C4-D2ED-401E533288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518" y="8166137"/>
            <a:ext cx="4662237" cy="2165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6875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94CA2-F848-685F-126E-E0DCB1C3F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K" sz="4800" b="1" i="1" dirty="0">
                <a:latin typeface="Open Sans ExtraBold" pitchFamily="2" charset="0"/>
                <a:ea typeface="Open Sans ExtraBold" pitchFamily="2" charset="0"/>
                <a:cs typeface="Open Sans ExtraBold" pitchFamily="2" charset="0"/>
              </a:rPr>
              <a:t>Rainfall &amp; its Wasteage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4500B-681B-6EF5-36B6-7D7A9E13B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50-70% of the annual rainfall in Pakistan is either lost or goes unused.</a:t>
            </a:r>
          </a:p>
          <a:p>
            <a:r>
              <a:rPr lang="en-GB" dirty="0"/>
              <a:t>Severe flooding, often referred to as “exceptional floods”, typically occurs once every 5-10 years.</a:t>
            </a:r>
          </a:p>
          <a:p>
            <a:r>
              <a:rPr lang="en-GB" dirty="0"/>
              <a:t>Flooding, Soil Erosion &amp; landslides, Drought Risk</a:t>
            </a:r>
            <a:endParaRPr lang="en-P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8C4ECA-6E22-7721-15C1-319046674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518" y="4106201"/>
            <a:ext cx="4662237" cy="2165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90578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E3347-6C04-1559-D243-49A0E76A4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7476852" cy="1982771"/>
          </a:xfrm>
        </p:spPr>
        <p:txBody>
          <a:bodyPr>
            <a:normAutofit/>
          </a:bodyPr>
          <a:lstStyle/>
          <a:p>
            <a:r>
              <a:rPr lang="en-GB" sz="4800" b="1" i="1" dirty="0">
                <a:latin typeface="Open Sans ExtraBold" pitchFamily="2" charset="0"/>
                <a:ea typeface="Open Sans ExtraBold" pitchFamily="2" charset="0"/>
                <a:cs typeface="Open Sans ExtraBold" pitchFamily="2" charset="0"/>
              </a:rPr>
              <a:t>Home remedies to</a:t>
            </a:r>
            <a:br>
              <a:rPr lang="en-GB" sz="4800" b="1" i="1" dirty="0">
                <a:latin typeface="Open Sans ExtraBold" pitchFamily="2" charset="0"/>
                <a:ea typeface="Open Sans ExtraBold" pitchFamily="2" charset="0"/>
                <a:cs typeface="Open Sans ExtraBold" pitchFamily="2" charset="0"/>
              </a:rPr>
            </a:br>
            <a:r>
              <a:rPr lang="en-GB" sz="4800" b="1" i="1" dirty="0">
                <a:latin typeface="Open Sans ExtraBold" pitchFamily="2" charset="0"/>
                <a:ea typeface="Open Sans ExtraBold" pitchFamily="2" charset="0"/>
                <a:cs typeface="Open Sans ExtraBold" pitchFamily="2" charset="0"/>
              </a:rPr>
              <a:t>save water</a:t>
            </a:r>
            <a:endParaRPr lang="en-PK" sz="4800" b="1" i="1" dirty="0">
              <a:latin typeface="Open Sans ExtraBold" pitchFamily="2" charset="0"/>
              <a:ea typeface="Open Sans ExtraBold" pitchFamily="2" charset="0"/>
              <a:cs typeface="Open Sans ExtraBold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EBAA7-CDEC-E48D-99E4-277ABFD8A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592370"/>
            <a:ext cx="8596668" cy="3448992"/>
          </a:xfrm>
        </p:spPr>
        <p:txBody>
          <a:bodyPr/>
          <a:lstStyle/>
          <a:p>
            <a:r>
              <a:rPr lang="en-GB" dirty="0"/>
              <a:t>Fix any leaky faucets or pipes immediately.</a:t>
            </a:r>
          </a:p>
          <a:p>
            <a:r>
              <a:rPr lang="en-GB" dirty="0"/>
              <a:t>Install water-saving fixtures like low-flow showerheads and faucets.</a:t>
            </a:r>
          </a:p>
          <a:p>
            <a:r>
              <a:rPr lang="en-GB" dirty="0"/>
              <a:t>Only run washing machines and dishwashers with full loads.</a:t>
            </a:r>
          </a:p>
          <a:p>
            <a:r>
              <a:rPr lang="en-GB" dirty="0"/>
              <a:t>Collect rainwater for watering plants and gardens.</a:t>
            </a:r>
            <a:endParaRPr lang="en-PK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F6A4C-73F8-145A-18C4-44E96ADCF329}"/>
              </a:ext>
            </a:extLst>
          </p:cNvPr>
          <p:cNvSpPr txBox="1"/>
          <p:nvPr/>
        </p:nvSpPr>
        <p:spPr>
          <a:xfrm>
            <a:off x="2973638" y="-2189581"/>
            <a:ext cx="44003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9600" dirty="0"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Feasibility</a:t>
            </a:r>
            <a:endParaRPr lang="en-PK" sz="1400" dirty="0">
              <a:latin typeface="Brush Script MT" panose="03060802040406070304" pitchFamily="66" charset="-122"/>
              <a:ea typeface="Brush Script MT" panose="03060802040406070304" pitchFamily="66" charset="-122"/>
              <a:cs typeface="Brush Script MT" panose="03060802040406070304" pitchFamily="66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AE986C-F4FB-2B93-E723-5F7FD9C6CF95}"/>
              </a:ext>
            </a:extLst>
          </p:cNvPr>
          <p:cNvSpPr txBox="1"/>
          <p:nvPr/>
        </p:nvSpPr>
        <p:spPr>
          <a:xfrm>
            <a:off x="2973638" y="-728427"/>
            <a:ext cx="4325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3200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Of Proposed </a:t>
            </a:r>
            <a:r>
              <a:rPr lang="en-PK" sz="3200" dirty="0">
                <a:solidFill>
                  <a:schemeClr val="accent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Solutions</a:t>
            </a:r>
            <a:endParaRPr lang="en-PK" sz="300" dirty="0">
              <a:solidFill>
                <a:schemeClr val="accent1"/>
              </a:solidFill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F63B102-C876-1D45-8E3A-0D6F7C0D1D53}"/>
              </a:ext>
            </a:extLst>
          </p:cNvPr>
          <p:cNvGrpSpPr/>
          <p:nvPr/>
        </p:nvGrpSpPr>
        <p:grpSpPr>
          <a:xfrm>
            <a:off x="-3402904" y="-1"/>
            <a:ext cx="3460306" cy="6858000"/>
            <a:chOff x="9114061" y="-1"/>
            <a:chExt cx="3460306" cy="6858000"/>
          </a:xfrm>
          <a:effectLst>
            <a:outerShdw blurRad="355600" algn="ctr" rotWithShape="0">
              <a:srgbClr val="000000">
                <a:alpha val="50000"/>
              </a:srgbClr>
            </a:outerShdw>
          </a:effectLst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A36D78F-F3B6-7788-9550-BCFC46905CFF}"/>
                </a:ext>
              </a:extLst>
            </p:cNvPr>
            <p:cNvSpPr/>
            <p:nvPr/>
          </p:nvSpPr>
          <p:spPr>
            <a:xfrm>
              <a:off x="9114061" y="-1"/>
              <a:ext cx="3049200" cy="68580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Flexibility in Use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CD1E010F-F61F-D117-9CA7-F5925A3B5DB0}"/>
                </a:ext>
              </a:extLst>
            </p:cNvPr>
            <p:cNvSpPr/>
            <p:nvPr/>
          </p:nvSpPr>
          <p:spPr>
            <a:xfrm rot="5400000">
              <a:off x="12130372" y="1029375"/>
              <a:ext cx="476883" cy="411106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F9938F9-23BC-3E01-B359-42F833AE94C6}"/>
                </a:ext>
              </a:extLst>
            </p:cNvPr>
            <p:cNvSpPr txBox="1"/>
            <p:nvPr/>
          </p:nvSpPr>
          <p:spPr>
            <a:xfrm>
              <a:off x="10244165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D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CC12FFD-077C-D769-FAB1-0AC2498159DA}"/>
                </a:ext>
              </a:extLst>
            </p:cNvPr>
            <p:cNvCxnSpPr>
              <a:cxnSpLocks/>
            </p:cNvCxnSpPr>
            <p:nvPr/>
          </p:nvCxnSpPr>
          <p:spPr>
            <a:xfrm>
              <a:off x="9569747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07A417D-653D-0FB0-BFDC-BD168E0325F2}"/>
              </a:ext>
            </a:extLst>
          </p:cNvPr>
          <p:cNvGrpSpPr/>
          <p:nvPr/>
        </p:nvGrpSpPr>
        <p:grpSpPr>
          <a:xfrm>
            <a:off x="-3534020" y="-1"/>
            <a:ext cx="3442657" cy="6858000"/>
            <a:chOff x="6078630" y="-1"/>
            <a:chExt cx="3442657" cy="6858000"/>
          </a:xfrm>
          <a:effectLst>
            <a:outerShdw blurRad="355600" algn="ctr" rotWithShape="0">
              <a:srgbClr val="000000">
                <a:alpha val="50000"/>
              </a:srgbClr>
            </a:outerShdw>
          </a:effectLst>
        </p:grpSpPr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649B18CE-002B-5ABC-A188-DC9FF57DA2C0}"/>
                </a:ext>
              </a:extLst>
            </p:cNvPr>
            <p:cNvSpPr/>
            <p:nvPr/>
          </p:nvSpPr>
          <p:spPr>
            <a:xfrm rot="5400000">
              <a:off x="9077292" y="1029366"/>
              <a:ext cx="476883" cy="411106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E508B85-F499-EFB0-DFB4-67DE1CCF1886}"/>
                </a:ext>
              </a:extLst>
            </p:cNvPr>
            <p:cNvSpPr/>
            <p:nvPr/>
          </p:nvSpPr>
          <p:spPr>
            <a:xfrm>
              <a:off x="6078630" y="-1"/>
              <a:ext cx="3049200" cy="6858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Low Maintenance</a:t>
              </a:r>
            </a:p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and Durability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59ECAAA-A949-9210-2795-E5421078B36B}"/>
                </a:ext>
              </a:extLst>
            </p:cNvPr>
            <p:cNvSpPr txBox="1"/>
            <p:nvPr/>
          </p:nvSpPr>
          <p:spPr>
            <a:xfrm>
              <a:off x="7199307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C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D7ACE8-2F42-21E4-A693-5EC4DFCB53AC}"/>
                </a:ext>
              </a:extLst>
            </p:cNvPr>
            <p:cNvCxnSpPr>
              <a:cxnSpLocks/>
            </p:cNvCxnSpPr>
            <p:nvPr/>
          </p:nvCxnSpPr>
          <p:spPr>
            <a:xfrm>
              <a:off x="6524889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087D9C6-967A-63A2-3C88-1942A3746C07}"/>
              </a:ext>
            </a:extLst>
          </p:cNvPr>
          <p:cNvGrpSpPr/>
          <p:nvPr/>
        </p:nvGrpSpPr>
        <p:grpSpPr>
          <a:xfrm>
            <a:off x="-3699472" y="-1"/>
            <a:ext cx="3455966" cy="6858000"/>
            <a:chOff x="3039315" y="-1"/>
            <a:chExt cx="3455966" cy="6858000"/>
          </a:xfrm>
          <a:effectLst>
            <a:outerShdw blurRad="355600" algn="ctr" rotWithShape="0">
              <a:srgbClr val="000000">
                <a:alpha val="50000"/>
              </a:srgbClr>
            </a:outerShdw>
          </a:effectLst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D354F0D-CB01-9DB0-1C1C-44B8777C3A01}"/>
                </a:ext>
              </a:extLst>
            </p:cNvPr>
            <p:cNvSpPr/>
            <p:nvPr/>
          </p:nvSpPr>
          <p:spPr>
            <a:xfrm>
              <a:off x="3039315" y="-1"/>
              <a:ext cx="3049200" cy="685800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Environmental</a:t>
              </a:r>
            </a:p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Sustainability: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D9D313C2-688A-8C08-616B-43F820538C76}"/>
                </a:ext>
              </a:extLst>
            </p:cNvPr>
            <p:cNvSpPr/>
            <p:nvPr/>
          </p:nvSpPr>
          <p:spPr>
            <a:xfrm rot="5400000">
              <a:off x="6051286" y="1029367"/>
              <a:ext cx="476883" cy="411106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A7BBA0A-B3E0-7572-EE87-9D4E955B24F7}"/>
                </a:ext>
              </a:extLst>
            </p:cNvPr>
            <p:cNvSpPr txBox="1"/>
            <p:nvPr/>
          </p:nvSpPr>
          <p:spPr>
            <a:xfrm>
              <a:off x="4163876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B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7C9B186-29AB-4488-C452-082216B12074}"/>
                </a:ext>
              </a:extLst>
            </p:cNvPr>
            <p:cNvCxnSpPr>
              <a:cxnSpLocks/>
            </p:cNvCxnSpPr>
            <p:nvPr/>
          </p:nvCxnSpPr>
          <p:spPr>
            <a:xfrm>
              <a:off x="3489458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2B6A132-859B-2493-81D8-F8AB306DC957}"/>
              </a:ext>
            </a:extLst>
          </p:cNvPr>
          <p:cNvGrpSpPr/>
          <p:nvPr/>
        </p:nvGrpSpPr>
        <p:grpSpPr>
          <a:xfrm>
            <a:off x="-3847504" y="-1"/>
            <a:ext cx="3450421" cy="6858000"/>
            <a:chOff x="0" y="-1"/>
            <a:chExt cx="3450421" cy="6858000"/>
          </a:xfrm>
          <a:effectLst>
            <a:outerShdw blurRad="365128" dist="4297" algn="ctr" rotWithShape="0">
              <a:schemeClr val="tx1">
                <a:alpha val="50000"/>
              </a:schemeClr>
            </a:outerShdw>
          </a:effectLst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5E19BF1-E68E-CB8C-2827-CB2F94E42FF3}"/>
                </a:ext>
              </a:extLst>
            </p:cNvPr>
            <p:cNvSpPr/>
            <p:nvPr/>
          </p:nvSpPr>
          <p:spPr>
            <a:xfrm>
              <a:off x="0" y="-1"/>
              <a:ext cx="3049200" cy="6858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Cost-Effective</a:t>
              </a:r>
            </a:p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Water Source: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333EC6B6-1418-E29E-A2D0-6C28A46682CE}"/>
                </a:ext>
              </a:extLst>
            </p:cNvPr>
            <p:cNvSpPr/>
            <p:nvPr/>
          </p:nvSpPr>
          <p:spPr>
            <a:xfrm rot="5400000">
              <a:off x="3006426" y="1029366"/>
              <a:ext cx="476883" cy="411106"/>
            </a:xfrm>
            <a:prstGeom prst="triangl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A0AAA9E-F7EF-11C1-7494-D2B7F17E4AE8}"/>
                </a:ext>
              </a:extLst>
            </p:cNvPr>
            <p:cNvSpPr txBox="1"/>
            <p:nvPr/>
          </p:nvSpPr>
          <p:spPr>
            <a:xfrm>
              <a:off x="1119018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A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723CB4-841E-4018-1CA1-E0B435AB2A3C}"/>
                </a:ext>
              </a:extLst>
            </p:cNvPr>
            <p:cNvCxnSpPr>
              <a:cxnSpLocks/>
            </p:cNvCxnSpPr>
            <p:nvPr/>
          </p:nvCxnSpPr>
          <p:spPr>
            <a:xfrm>
              <a:off x="444600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DF548C4C-57F4-3C0F-15E3-4BAAC1660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906" y="3519640"/>
            <a:ext cx="3886200" cy="2185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4CB2840-5AA3-3C90-46BE-32B5557C5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906" y="329240"/>
            <a:ext cx="3921760" cy="1960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63382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AF10A892-6770-8B06-9FDC-883732B33BA2}"/>
              </a:ext>
            </a:extLst>
          </p:cNvPr>
          <p:cNvSpPr txBox="1"/>
          <p:nvPr/>
        </p:nvSpPr>
        <p:spPr>
          <a:xfrm>
            <a:off x="2973638" y="996477"/>
            <a:ext cx="44003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9600" dirty="0"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Feasibility</a:t>
            </a:r>
            <a:endParaRPr lang="en-PK" sz="1400" dirty="0">
              <a:latin typeface="Brush Script MT" panose="03060802040406070304" pitchFamily="66" charset="-122"/>
              <a:ea typeface="Brush Script MT" panose="03060802040406070304" pitchFamily="66" charset="-122"/>
              <a:cs typeface="Brush Script MT" panose="03060802040406070304" pitchFamily="66" charset="-12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F5B54B-0895-E81C-F7A1-D4CFC768EF54}"/>
              </a:ext>
            </a:extLst>
          </p:cNvPr>
          <p:cNvSpPr txBox="1"/>
          <p:nvPr/>
        </p:nvSpPr>
        <p:spPr>
          <a:xfrm>
            <a:off x="2973638" y="2457631"/>
            <a:ext cx="4325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3200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Of Proposed </a:t>
            </a:r>
            <a:r>
              <a:rPr lang="en-PK" sz="3200" dirty="0">
                <a:solidFill>
                  <a:schemeClr val="accent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Solutions</a:t>
            </a:r>
            <a:endParaRPr lang="en-PK" sz="300" dirty="0">
              <a:solidFill>
                <a:schemeClr val="accent1"/>
              </a:solidFill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A66FEB-E389-24DC-24EB-76A377A64B10}"/>
              </a:ext>
            </a:extLst>
          </p:cNvPr>
          <p:cNvGrpSpPr/>
          <p:nvPr/>
        </p:nvGrpSpPr>
        <p:grpSpPr>
          <a:xfrm>
            <a:off x="-1909903" y="-1"/>
            <a:ext cx="3460306" cy="6858000"/>
            <a:chOff x="9114061" y="-1"/>
            <a:chExt cx="3460306" cy="6858000"/>
          </a:xfrm>
          <a:effectLst>
            <a:outerShdw blurRad="355600" algn="ctr" rotWithShape="0">
              <a:srgbClr val="000000">
                <a:alpha val="50000"/>
              </a:srgbClr>
            </a:outerShdw>
          </a:effectLst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7B5C8A-47B7-25E1-4D21-2CACDCAC4AF7}"/>
                </a:ext>
              </a:extLst>
            </p:cNvPr>
            <p:cNvSpPr/>
            <p:nvPr/>
          </p:nvSpPr>
          <p:spPr>
            <a:xfrm>
              <a:off x="9114061" y="-1"/>
              <a:ext cx="3049200" cy="68580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Flexibility in Use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5FC44A45-73E6-6B38-43D0-B491D89EE1DD}"/>
                </a:ext>
              </a:extLst>
            </p:cNvPr>
            <p:cNvSpPr/>
            <p:nvPr/>
          </p:nvSpPr>
          <p:spPr>
            <a:xfrm rot="5400000">
              <a:off x="12130372" y="1029375"/>
              <a:ext cx="476883" cy="411106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27640A9-F701-3712-D846-B95AC8AA818C}"/>
                </a:ext>
              </a:extLst>
            </p:cNvPr>
            <p:cNvSpPr txBox="1"/>
            <p:nvPr/>
          </p:nvSpPr>
          <p:spPr>
            <a:xfrm>
              <a:off x="10244165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D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1880F62-174B-24F6-5FBF-178F00AE4535}"/>
                </a:ext>
              </a:extLst>
            </p:cNvPr>
            <p:cNvCxnSpPr>
              <a:cxnSpLocks/>
            </p:cNvCxnSpPr>
            <p:nvPr/>
          </p:nvCxnSpPr>
          <p:spPr>
            <a:xfrm>
              <a:off x="9569747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06A68F-190E-717F-A919-7156873A04E9}"/>
              </a:ext>
            </a:extLst>
          </p:cNvPr>
          <p:cNvGrpSpPr/>
          <p:nvPr/>
        </p:nvGrpSpPr>
        <p:grpSpPr>
          <a:xfrm>
            <a:off x="-2041019" y="-1"/>
            <a:ext cx="3442657" cy="6858000"/>
            <a:chOff x="6078630" y="-1"/>
            <a:chExt cx="3442657" cy="6858000"/>
          </a:xfrm>
          <a:effectLst>
            <a:outerShdw blurRad="355600" algn="ctr" rotWithShape="0">
              <a:srgbClr val="000000">
                <a:alpha val="50000"/>
              </a:srgbClr>
            </a:outerShdw>
          </a:effectLst>
        </p:grpSpPr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1DEB1AA8-0227-9367-95B6-F13042B9AD20}"/>
                </a:ext>
              </a:extLst>
            </p:cNvPr>
            <p:cNvSpPr/>
            <p:nvPr/>
          </p:nvSpPr>
          <p:spPr>
            <a:xfrm rot="5400000">
              <a:off x="9077292" y="1029366"/>
              <a:ext cx="476883" cy="411106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3BF4DD8-E230-DA7F-DB7D-396AEFAD4441}"/>
                </a:ext>
              </a:extLst>
            </p:cNvPr>
            <p:cNvSpPr/>
            <p:nvPr/>
          </p:nvSpPr>
          <p:spPr>
            <a:xfrm>
              <a:off x="6078630" y="-1"/>
              <a:ext cx="3049200" cy="6858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Low Maintenance</a:t>
              </a:r>
            </a:p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and Durability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FFBDFED-5974-1773-8D36-3866E59DE87B}"/>
                </a:ext>
              </a:extLst>
            </p:cNvPr>
            <p:cNvSpPr txBox="1"/>
            <p:nvPr/>
          </p:nvSpPr>
          <p:spPr>
            <a:xfrm>
              <a:off x="7199307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C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2A90961-FA8E-D780-2B23-FAA003C71C89}"/>
                </a:ext>
              </a:extLst>
            </p:cNvPr>
            <p:cNvCxnSpPr>
              <a:cxnSpLocks/>
            </p:cNvCxnSpPr>
            <p:nvPr/>
          </p:nvCxnSpPr>
          <p:spPr>
            <a:xfrm>
              <a:off x="6524889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ABA7466-23D8-37FE-FAD7-3FC2C54ACFCF}"/>
              </a:ext>
            </a:extLst>
          </p:cNvPr>
          <p:cNvGrpSpPr/>
          <p:nvPr/>
        </p:nvGrpSpPr>
        <p:grpSpPr>
          <a:xfrm>
            <a:off x="-2206471" y="-1"/>
            <a:ext cx="3455966" cy="6858000"/>
            <a:chOff x="3039315" y="-1"/>
            <a:chExt cx="3455966" cy="6858000"/>
          </a:xfrm>
          <a:effectLst>
            <a:outerShdw blurRad="355600" algn="ctr" rotWithShape="0">
              <a:srgbClr val="000000">
                <a:alpha val="50000"/>
              </a:srgbClr>
            </a:outerShdw>
          </a:effectLst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96F3711-48B9-4A20-F1EE-81B698F6EC30}"/>
                </a:ext>
              </a:extLst>
            </p:cNvPr>
            <p:cNvSpPr/>
            <p:nvPr/>
          </p:nvSpPr>
          <p:spPr>
            <a:xfrm>
              <a:off x="3039315" y="-1"/>
              <a:ext cx="3049200" cy="685800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Environmental</a:t>
              </a:r>
            </a:p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Sustainability: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1935FF67-E1F9-7D41-C58C-9C9C7C69CE22}"/>
                </a:ext>
              </a:extLst>
            </p:cNvPr>
            <p:cNvSpPr/>
            <p:nvPr/>
          </p:nvSpPr>
          <p:spPr>
            <a:xfrm rot="5400000">
              <a:off x="6051286" y="1029367"/>
              <a:ext cx="476883" cy="411106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4988112-037B-633E-A2D7-C8A18AF38EB3}"/>
                </a:ext>
              </a:extLst>
            </p:cNvPr>
            <p:cNvSpPr txBox="1"/>
            <p:nvPr/>
          </p:nvSpPr>
          <p:spPr>
            <a:xfrm>
              <a:off x="4163876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B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21DA746-9A0D-8706-8DF4-74B82A7B1FBD}"/>
                </a:ext>
              </a:extLst>
            </p:cNvPr>
            <p:cNvCxnSpPr>
              <a:cxnSpLocks/>
            </p:cNvCxnSpPr>
            <p:nvPr/>
          </p:nvCxnSpPr>
          <p:spPr>
            <a:xfrm>
              <a:off x="3489458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5155741-2A23-1CC0-6B75-36CD0059F4AB}"/>
              </a:ext>
            </a:extLst>
          </p:cNvPr>
          <p:cNvGrpSpPr/>
          <p:nvPr/>
        </p:nvGrpSpPr>
        <p:grpSpPr>
          <a:xfrm>
            <a:off x="-2354503" y="-1"/>
            <a:ext cx="3450421" cy="6858000"/>
            <a:chOff x="0" y="-1"/>
            <a:chExt cx="3450421" cy="6858000"/>
          </a:xfrm>
          <a:effectLst>
            <a:outerShdw blurRad="365128" dist="4297" algn="ctr" rotWithShape="0">
              <a:schemeClr val="tx1">
                <a:alpha val="50000"/>
              </a:schemeClr>
            </a:outerShdw>
          </a:effectLst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3807CA8-CDFF-8641-7468-2CE5EC9E5AD9}"/>
                </a:ext>
              </a:extLst>
            </p:cNvPr>
            <p:cNvSpPr/>
            <p:nvPr/>
          </p:nvSpPr>
          <p:spPr>
            <a:xfrm>
              <a:off x="0" y="-1"/>
              <a:ext cx="3049200" cy="6858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Cost-Effective</a:t>
              </a:r>
            </a:p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Water Source: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BF1D2C8B-ADB9-FA3D-0738-6CB9751F76F5}"/>
                </a:ext>
              </a:extLst>
            </p:cNvPr>
            <p:cNvSpPr/>
            <p:nvPr/>
          </p:nvSpPr>
          <p:spPr>
            <a:xfrm rot="5400000">
              <a:off x="3006426" y="1029366"/>
              <a:ext cx="476883" cy="411106"/>
            </a:xfrm>
            <a:prstGeom prst="triangl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89481D-C867-D06D-CC8A-40F5DC2D507E}"/>
                </a:ext>
              </a:extLst>
            </p:cNvPr>
            <p:cNvSpPr txBox="1"/>
            <p:nvPr/>
          </p:nvSpPr>
          <p:spPr>
            <a:xfrm>
              <a:off x="1119018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A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01A152C-AE46-3FC2-E2CD-1A0554F3A2DC}"/>
                </a:ext>
              </a:extLst>
            </p:cNvPr>
            <p:cNvCxnSpPr>
              <a:cxnSpLocks/>
            </p:cNvCxnSpPr>
            <p:nvPr/>
          </p:nvCxnSpPr>
          <p:spPr>
            <a:xfrm>
              <a:off x="444600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074330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C2A474-64B3-B1FD-819C-FCE8E8DE0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B53C4065-83EF-6648-F681-6F25537741E0}"/>
              </a:ext>
            </a:extLst>
          </p:cNvPr>
          <p:cNvSpPr txBox="1"/>
          <p:nvPr/>
        </p:nvSpPr>
        <p:spPr>
          <a:xfrm>
            <a:off x="5171773" y="-1917518"/>
            <a:ext cx="975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dirty="0">
                <a:latin typeface="Brush Script MT" panose="03060802040406070304" pitchFamily="66" charset="-122"/>
                <a:ea typeface="Brush Script MT" panose="03060802040406070304" pitchFamily="66" charset="-122"/>
                <a:cs typeface="Brush Script MT" panose="03060802040406070304" pitchFamily="66" charset="-122"/>
              </a:rPr>
              <a:t>Feasibility</a:t>
            </a:r>
            <a:endParaRPr lang="en-PK" sz="100" dirty="0">
              <a:latin typeface="Brush Script MT" panose="03060802040406070304" pitchFamily="66" charset="-122"/>
              <a:ea typeface="Brush Script MT" panose="03060802040406070304" pitchFamily="66" charset="-122"/>
              <a:cs typeface="Brush Script MT" panose="03060802040406070304" pitchFamily="66" charset="-12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A01E42-45F1-3D6F-6CCC-BCE0E1BF8124}"/>
              </a:ext>
            </a:extLst>
          </p:cNvPr>
          <p:cNvSpPr txBox="1"/>
          <p:nvPr/>
        </p:nvSpPr>
        <p:spPr>
          <a:xfrm>
            <a:off x="5171773" y="-1480565"/>
            <a:ext cx="830677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K" sz="500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Of Proposed </a:t>
            </a:r>
            <a:r>
              <a:rPr lang="en-PK" sz="500" dirty="0">
                <a:solidFill>
                  <a:schemeClr val="accent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Solutions</a:t>
            </a:r>
            <a:endParaRPr lang="en-PK" sz="100" dirty="0">
              <a:solidFill>
                <a:schemeClr val="accent1"/>
              </a:solidFill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281B4B6-2B48-1F34-A21C-F24B491F7CC5}"/>
              </a:ext>
            </a:extLst>
          </p:cNvPr>
          <p:cNvGrpSpPr/>
          <p:nvPr/>
        </p:nvGrpSpPr>
        <p:grpSpPr>
          <a:xfrm>
            <a:off x="9114111" y="0"/>
            <a:ext cx="3460306" cy="6858000"/>
            <a:chOff x="9114061" y="-1"/>
            <a:chExt cx="3460306" cy="6858000"/>
          </a:xfrm>
          <a:effectLst>
            <a:outerShdw blurRad="355600" algn="ctr" rotWithShape="0">
              <a:srgbClr val="000000">
                <a:alpha val="50000"/>
              </a:srgbClr>
            </a:outerShdw>
          </a:effectLst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15909A-18E5-FDD5-DB7F-4EDE4AE83E89}"/>
                </a:ext>
              </a:extLst>
            </p:cNvPr>
            <p:cNvSpPr/>
            <p:nvPr/>
          </p:nvSpPr>
          <p:spPr>
            <a:xfrm>
              <a:off x="9114061" y="-1"/>
              <a:ext cx="3049200" cy="68580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Flexibility in Use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BDD4E5DB-5196-4A1E-F641-15D5CA101414}"/>
                </a:ext>
              </a:extLst>
            </p:cNvPr>
            <p:cNvSpPr/>
            <p:nvPr/>
          </p:nvSpPr>
          <p:spPr>
            <a:xfrm rot="5400000">
              <a:off x="12130372" y="1029375"/>
              <a:ext cx="476883" cy="411106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9F709E8-509E-DA55-4375-A033937D8159}"/>
                </a:ext>
              </a:extLst>
            </p:cNvPr>
            <p:cNvSpPr txBox="1"/>
            <p:nvPr/>
          </p:nvSpPr>
          <p:spPr>
            <a:xfrm>
              <a:off x="10244165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D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8F69D0B-757F-ED43-B277-A5A7B9805FAA}"/>
                </a:ext>
              </a:extLst>
            </p:cNvPr>
            <p:cNvCxnSpPr>
              <a:cxnSpLocks/>
            </p:cNvCxnSpPr>
            <p:nvPr/>
          </p:nvCxnSpPr>
          <p:spPr>
            <a:xfrm>
              <a:off x="9569747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FE86896-47B6-343A-1D0D-7A1F59E4F493}"/>
              </a:ext>
            </a:extLst>
          </p:cNvPr>
          <p:cNvGrpSpPr/>
          <p:nvPr/>
        </p:nvGrpSpPr>
        <p:grpSpPr>
          <a:xfrm>
            <a:off x="6088057" y="0"/>
            <a:ext cx="3442657" cy="6858000"/>
            <a:chOff x="6078630" y="-1"/>
            <a:chExt cx="3442657" cy="6858000"/>
          </a:xfrm>
          <a:effectLst>
            <a:outerShdw blurRad="355600" algn="ctr" rotWithShape="0">
              <a:srgbClr val="000000">
                <a:alpha val="50000"/>
              </a:srgbClr>
            </a:outerShdw>
          </a:effectLst>
        </p:grpSpPr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ABD3C187-0031-2D04-37BB-CFD8E4CDA9D4}"/>
                </a:ext>
              </a:extLst>
            </p:cNvPr>
            <p:cNvSpPr/>
            <p:nvPr/>
          </p:nvSpPr>
          <p:spPr>
            <a:xfrm rot="5400000">
              <a:off x="9077292" y="1029366"/>
              <a:ext cx="476883" cy="411106"/>
            </a:xfrm>
            <a:prstGeom prst="triangl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ED8E687-FFA9-EAF2-7949-AF3CA8317216}"/>
                </a:ext>
              </a:extLst>
            </p:cNvPr>
            <p:cNvSpPr/>
            <p:nvPr/>
          </p:nvSpPr>
          <p:spPr>
            <a:xfrm>
              <a:off x="6078630" y="-1"/>
              <a:ext cx="3049200" cy="685800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Low Maintenance</a:t>
              </a:r>
            </a:p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and Durability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156E3A8-2869-8378-A7B7-9684CCFA0DB0}"/>
                </a:ext>
              </a:extLst>
            </p:cNvPr>
            <p:cNvSpPr txBox="1"/>
            <p:nvPr/>
          </p:nvSpPr>
          <p:spPr>
            <a:xfrm>
              <a:off x="7199307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C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836FCA3-10D9-6644-945F-4489BDB51093}"/>
                </a:ext>
              </a:extLst>
            </p:cNvPr>
            <p:cNvCxnSpPr>
              <a:cxnSpLocks/>
            </p:cNvCxnSpPr>
            <p:nvPr/>
          </p:nvCxnSpPr>
          <p:spPr>
            <a:xfrm>
              <a:off x="6524889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B27C143-3F12-DB29-4BF0-72624CBD8EDC}"/>
              </a:ext>
            </a:extLst>
          </p:cNvPr>
          <p:cNvGrpSpPr/>
          <p:nvPr/>
        </p:nvGrpSpPr>
        <p:grpSpPr>
          <a:xfrm>
            <a:off x="3049200" y="0"/>
            <a:ext cx="3455966" cy="6858000"/>
            <a:chOff x="3039315" y="-1"/>
            <a:chExt cx="3455966" cy="6858000"/>
          </a:xfrm>
          <a:effectLst>
            <a:outerShdw blurRad="355600" algn="ctr" rotWithShape="0">
              <a:srgbClr val="000000">
                <a:alpha val="50000"/>
              </a:srgbClr>
            </a:outerShdw>
          </a:effectLst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2162DEC-19F3-2597-BBDA-379A0F75B31A}"/>
                </a:ext>
              </a:extLst>
            </p:cNvPr>
            <p:cNvSpPr/>
            <p:nvPr/>
          </p:nvSpPr>
          <p:spPr>
            <a:xfrm>
              <a:off x="3039315" y="-1"/>
              <a:ext cx="3049200" cy="685800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Environmental</a:t>
              </a:r>
            </a:p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Sustainability: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674D53B9-F01F-D6DE-D00E-FBB86FE18879}"/>
                </a:ext>
              </a:extLst>
            </p:cNvPr>
            <p:cNvSpPr/>
            <p:nvPr/>
          </p:nvSpPr>
          <p:spPr>
            <a:xfrm rot="5400000">
              <a:off x="6051286" y="1029367"/>
              <a:ext cx="476883" cy="411106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EC7715-D423-E08C-B29E-4A4456DBBA43}"/>
                </a:ext>
              </a:extLst>
            </p:cNvPr>
            <p:cNvSpPr txBox="1"/>
            <p:nvPr/>
          </p:nvSpPr>
          <p:spPr>
            <a:xfrm>
              <a:off x="4163876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B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FBD4F8E-DDAE-ABFC-4C25-1F996F6814B0}"/>
                </a:ext>
              </a:extLst>
            </p:cNvPr>
            <p:cNvCxnSpPr>
              <a:cxnSpLocks/>
            </p:cNvCxnSpPr>
            <p:nvPr/>
          </p:nvCxnSpPr>
          <p:spPr>
            <a:xfrm>
              <a:off x="3489458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5BD3AEA-9B06-4152-522F-FCB54970B908}"/>
              </a:ext>
            </a:extLst>
          </p:cNvPr>
          <p:cNvGrpSpPr/>
          <p:nvPr/>
        </p:nvGrpSpPr>
        <p:grpSpPr>
          <a:xfrm>
            <a:off x="0" y="0"/>
            <a:ext cx="3450421" cy="6858000"/>
            <a:chOff x="0" y="-1"/>
            <a:chExt cx="3450421" cy="6858000"/>
          </a:xfrm>
          <a:effectLst>
            <a:outerShdw blurRad="365128" dist="4297" algn="ctr" rotWithShape="0">
              <a:schemeClr val="tx1">
                <a:alpha val="50000"/>
              </a:schemeClr>
            </a:outerShdw>
          </a:effectLst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7039250-EB36-F00D-60C3-17198287D5AF}"/>
                </a:ext>
              </a:extLst>
            </p:cNvPr>
            <p:cNvSpPr/>
            <p:nvPr/>
          </p:nvSpPr>
          <p:spPr>
            <a:xfrm>
              <a:off x="0" y="-1"/>
              <a:ext cx="3049200" cy="6858000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Cost-Effective</a:t>
              </a:r>
            </a:p>
            <a:p>
              <a:pPr algn="ctr"/>
              <a:r>
                <a:rPr lang="en-GB" sz="2400" dirty="0">
                  <a:latin typeface="Open Sans Light" pitchFamily="2" charset="0"/>
                  <a:ea typeface="Open Sans Light" pitchFamily="2" charset="0"/>
                  <a:cs typeface="Open Sans Light" pitchFamily="2" charset="0"/>
                </a:rPr>
                <a:t>Water Source:</a:t>
              </a:r>
              <a:endParaRPr lang="en-PK" sz="2400" dirty="0">
                <a:latin typeface="Open Sans Light" pitchFamily="2" charset="0"/>
                <a:ea typeface="Open Sans Light" pitchFamily="2" charset="0"/>
                <a:cs typeface="Open Sans Light" pitchFamily="2" charset="0"/>
              </a:endParaRPr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985776D6-1BA7-253A-3E7A-53C51B4CB48B}"/>
                </a:ext>
              </a:extLst>
            </p:cNvPr>
            <p:cNvSpPr/>
            <p:nvPr/>
          </p:nvSpPr>
          <p:spPr>
            <a:xfrm rot="5400000">
              <a:off x="3006426" y="1029366"/>
              <a:ext cx="476883" cy="411106"/>
            </a:xfrm>
            <a:prstGeom prst="triangl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K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2393197-3CC4-A6A5-4A20-64F10DD4CD39}"/>
                </a:ext>
              </a:extLst>
            </p:cNvPr>
            <p:cNvSpPr txBox="1"/>
            <p:nvPr/>
          </p:nvSpPr>
          <p:spPr>
            <a:xfrm>
              <a:off x="1119018" y="573200"/>
              <a:ext cx="80127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K" sz="80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Open Sans ExtraBold" pitchFamily="2" charset="0"/>
                  <a:ea typeface="Open Sans ExtraBold" pitchFamily="2" charset="0"/>
                  <a:cs typeface="Open Sans ExtraBold" pitchFamily="2" charset="0"/>
                </a:rPr>
                <a:t>A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B8EFE9C-9E0A-7FD5-6C10-0D48B4A26ED4}"/>
                </a:ext>
              </a:extLst>
            </p:cNvPr>
            <p:cNvCxnSpPr>
              <a:cxnSpLocks/>
            </p:cNvCxnSpPr>
            <p:nvPr/>
          </p:nvCxnSpPr>
          <p:spPr>
            <a:xfrm>
              <a:off x="444600" y="2017336"/>
              <a:ext cx="2160000" cy="0"/>
            </a:xfrm>
            <a:prstGeom prst="line">
              <a:avLst/>
            </a:prstGeom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94502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FCAE2-682F-AB19-A5B7-9EF63F74A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536266" cy="3880773"/>
          </a:xfrm>
        </p:spPr>
        <p:txBody>
          <a:bodyPr/>
          <a:lstStyle/>
          <a:p>
            <a:r>
              <a:rPr lang="en-GB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Conservation of Ecosystems: Collecting rainwater and reducing excessive water usage helps maintain local water sources, preserving ecosystems that depend on natural water supplies. This balance supports biodiversity, which is crucial for climate resilience.</a:t>
            </a:r>
          </a:p>
          <a:p>
            <a:r>
              <a:rPr lang="en-GB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Waste Reduction: Only using appliances like dishwashers and washing machines with full loads minimizes wasteful cycles, reducing both water and energy waste.</a:t>
            </a:r>
            <a:endParaRPr lang="en-PK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01A228-F54B-9EC3-C21B-DCDC5E790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6536266" cy="1320800"/>
          </a:xfrm>
        </p:spPr>
        <p:txBody>
          <a:bodyPr>
            <a:normAutofit/>
          </a:bodyPr>
          <a:lstStyle/>
          <a:p>
            <a:r>
              <a:rPr lang="en-PK" sz="4800" b="1" dirty="0">
                <a:latin typeface="Open Sans ExtraBold" pitchFamily="2" charset="0"/>
                <a:ea typeface="Open Sans ExtraBold" pitchFamily="2" charset="0"/>
                <a:cs typeface="Open Sans ExtraBold" pitchFamily="2" charset="0"/>
              </a:rPr>
              <a:t>Impact on Climate</a:t>
            </a:r>
          </a:p>
        </p:txBody>
      </p:sp>
    </p:spTree>
    <p:extLst>
      <p:ext uri="{BB962C8B-B14F-4D97-AF65-F5344CB8AC3E}">
        <p14:creationId xmlns:p14="http://schemas.microsoft.com/office/powerpoint/2010/main" val="393100013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{68FBB775-1A72-9D4F-967B-21FA950F21F3}tf10001060_mac</Template>
  <TotalTime>142</TotalTime>
  <Words>366</Words>
  <Application>Microsoft Macintosh PowerPoint</Application>
  <PresentationFormat>Widescreen</PresentationFormat>
  <Paragraphs>79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Brush Script MT</vt:lpstr>
      <vt:lpstr>Arial</vt:lpstr>
      <vt:lpstr>Calibri</vt:lpstr>
      <vt:lpstr>Open Sans</vt:lpstr>
      <vt:lpstr>Open Sans ExtraBold</vt:lpstr>
      <vt:lpstr>Open Sans Light</vt:lpstr>
      <vt:lpstr>Trebuchet MS</vt:lpstr>
      <vt:lpstr>Wingdings 3</vt:lpstr>
      <vt:lpstr>Facet</vt:lpstr>
      <vt:lpstr>PowerPoint Presentation</vt:lpstr>
      <vt:lpstr>PowerPoint Presentation</vt:lpstr>
      <vt:lpstr>Climate change</vt:lpstr>
      <vt:lpstr>Rainfall &amp; its Wasteage </vt:lpstr>
      <vt:lpstr>Home remedies to save water</vt:lpstr>
      <vt:lpstr>PowerPoint Presentation</vt:lpstr>
      <vt:lpstr>PowerPoint Presentation</vt:lpstr>
      <vt:lpstr>Impact on Climate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23</cp:revision>
  <dcterms:created xsi:type="dcterms:W3CDTF">2024-10-26T10:06:42Z</dcterms:created>
  <dcterms:modified xsi:type="dcterms:W3CDTF">2024-11-11T16:22:36Z</dcterms:modified>
</cp:coreProperties>
</file>

<file path=docProps/thumbnail.jpeg>
</file>